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144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200"/>
    <a:srgbClr val="EDC87E"/>
    <a:srgbClr val="FF0000"/>
    <a:srgbClr val="0000FF"/>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A1C752-72A3-4D77-9150-757D6FAD2BE3}" v="2" dt="2022-04-27T16:51:25.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p:scale>
          <a:sx n="100" d="100"/>
          <a:sy n="100" d="100"/>
        </p:scale>
        <p:origin x="247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yle, Thomas M CIV USARMY HQDA OTIG (USA)" userId="S::thomas.m.ruyle.civ@army.mil::ede1012f-0ce7-46a1-8344-f4af4af67b77" providerId="AD" clId="Web-{B1A1C752-72A3-4D77-9150-757D6FAD2BE3}"/>
    <pc:docChg chg="modSld">
      <pc:chgData name="Ruyle, Thomas M CIV USARMY HQDA OTIG (USA)" userId="S::thomas.m.ruyle.civ@army.mil::ede1012f-0ce7-46a1-8344-f4af4af67b77" providerId="AD" clId="Web-{B1A1C752-72A3-4D77-9150-757D6FAD2BE3}" dt="2022-04-27T16:51:25.395" v="1" actId="14100"/>
      <pc:docMkLst>
        <pc:docMk/>
      </pc:docMkLst>
      <pc:sldChg chg="modSp">
        <pc:chgData name="Ruyle, Thomas M CIV USARMY HQDA OTIG (USA)" userId="S::thomas.m.ruyle.civ@army.mil::ede1012f-0ce7-46a1-8344-f4af4af67b77" providerId="AD" clId="Web-{B1A1C752-72A3-4D77-9150-757D6FAD2BE3}" dt="2022-04-27T16:51:25.395" v="1" actId="14100"/>
        <pc:sldMkLst>
          <pc:docMk/>
          <pc:sldMk cId="3820928591" sldId="256"/>
        </pc:sldMkLst>
        <pc:cxnChg chg="mod">
          <ac:chgData name="Ruyle, Thomas M CIV USARMY HQDA OTIG (USA)" userId="S::thomas.m.ruyle.civ@army.mil::ede1012f-0ce7-46a1-8344-f4af4af67b77" providerId="AD" clId="Web-{B1A1C752-72A3-4D77-9150-757D6FAD2BE3}" dt="2022-04-27T16:51:25.395" v="1" actId="14100"/>
          <ac:cxnSpMkLst>
            <pc:docMk/>
            <pc:sldMk cId="3820928591" sldId="256"/>
            <ac:cxnSpMk id="28"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dirty="0"/>
          </a:p>
        </p:txBody>
      </p:sp>
      <p:sp>
        <p:nvSpPr>
          <p:cNvPr id="4" name="Slide Image Placeholder 3"/>
          <p:cNvSpPr>
            <a:spLocks noGrp="1" noRot="1" noChangeAspect="1"/>
          </p:cNvSpPr>
          <p:nvPr>
            <p:ph type="sldImg" idx="2"/>
          </p:nvPr>
        </p:nvSpPr>
        <p:spPr>
          <a:xfrm>
            <a:off x="2305050" y="1154113"/>
            <a:ext cx="23399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1A187C2-D947-4BC4-B2F3-A8BE93E68484}" type="datetimeFigureOut">
              <a:rPr lang="en-US" smtClean="0"/>
              <a:t>24-Oct-22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army.mil/ACFT" TargetMode="Externa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noChangeAspect="1"/>
          </p:cNvSpPr>
          <p:nvPr/>
        </p:nvSpPr>
        <p:spPr>
          <a:xfrm>
            <a:off x="105240" y="1442173"/>
            <a:ext cx="4507453" cy="11780148"/>
          </a:xfrm>
          <a:prstGeom prst="rect">
            <a:avLst/>
          </a:prstGeom>
          <a:noFill/>
        </p:spPr>
        <p:txBody>
          <a:bodyPr wrap="square" numCol="2" spcCol="91440" rtlCol="0">
            <a:spAutoFit/>
          </a:bodyPr>
          <a:lstStyle/>
          <a:p>
            <a:pPr indent="91440"/>
            <a:r>
              <a:rPr lang="en-US" sz="1000" dirty="0">
                <a:latin typeface="Times New Roman" panose="02020603050405020304" pitchFamily="18" charset="0"/>
                <a:cs typeface="Times New Roman" panose="02020603050405020304" pitchFamily="18" charset="0"/>
              </a:rPr>
              <a:t>On 22 March 2021, Sgt. Maj of the Army, Michael A. Grinston, released an SMA sends formally announcing the release of the Army Combat Fitness Test (ACFT ) 3.0 to the Total Army. This adaptation of the ACFT (effective 1 April) includes six events (3-Repetition Maximum Deadlift, Standing Power Throw, Hand-Release Push-Ups, Sprint-Drag-Carry, Leg Tuck or Plank, and 2-Mile Run), with one significant change that adds the Plank as a full 100-point alternative to the Leg Tuck for Soldier’s core strength test event. </a:t>
            </a:r>
          </a:p>
          <a:p>
            <a:pPr indent="91440"/>
            <a:endParaRPr lang="en-US" sz="1000" dirty="0">
              <a:latin typeface="Times New Roman" panose="02020603050405020304" pitchFamily="18" charset="0"/>
              <a:cs typeface="Times New Roman" panose="02020603050405020304" pitchFamily="18" charset="0"/>
            </a:endParaRPr>
          </a:p>
          <a:p>
            <a:pPr indent="91440"/>
            <a:r>
              <a:rPr lang="en-US" sz="1000" dirty="0">
                <a:latin typeface="Times New Roman" panose="02020603050405020304" pitchFamily="18" charset="0"/>
                <a:cs typeface="Times New Roman" panose="02020603050405020304" pitchFamily="18" charset="0"/>
              </a:rPr>
              <a:t>In addition to this change, ACFT 3.0 explores the establishment of an evaluation system with performance categories that may be used to proportionally tier ACFT performance according to gender. These proposed performance tiers include:</a:t>
            </a:r>
          </a:p>
          <a:p>
            <a:pPr indent="91440"/>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Platinum (top 1 percent; female/male);</a:t>
            </a:r>
          </a:p>
          <a:p>
            <a:pPr marL="171450" indent="-1714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Gold (top 2-10 percent; female/male);</a:t>
            </a:r>
          </a:p>
          <a:p>
            <a:pPr marL="171450" indent="-1714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Silver (top 11-25 percent; female/male);</a:t>
            </a:r>
          </a:p>
          <a:p>
            <a:pPr marL="171450" indent="-1714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Bronze (top 26-50 percent; female/male); and </a:t>
            </a:r>
          </a:p>
          <a:p>
            <a:pPr marL="171450" indent="-1714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Green (Soldiers who pass the ACFT, but do not place in the top 50 percent of scores across the Total Army.)</a:t>
            </a: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Under ACFT 3.0, these performance categories would be calculated annually based upon ACFT scores from across the force. Categorizing scores into tiers allows for variations in height, weight, test conditions, slope, surface, etc., and further recognizes physiological differences between men and women, while fostering and recognizing above-average physical performance.</a:t>
            </a: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a:p>
            <a:pPr>
              <a:spcAft>
                <a:spcPts val="300"/>
              </a:spcAft>
            </a:pPr>
            <a:r>
              <a:rPr lang="en-US" sz="1000" dirty="0">
                <a:latin typeface="Times New Roman" panose="02020603050405020304" pitchFamily="18" charset="0"/>
                <a:cs typeface="Times New Roman" panose="02020603050405020304" pitchFamily="18" charset="0"/>
              </a:rPr>
              <a:t>While the Army expects to fully implement the ACFT in 2022, policy changes will only be finalized when sufficient data exists for Army senior leaders to make informed decisions. Until then, ACFT scores will not be linked to a Soldier’s record in any Army personnel system, and as Army Directive 2020-06 stated, leaders will not take adverse administrative actions for or against Soldiers on the basis of their ACFT performance.</a:t>
            </a:r>
          </a:p>
          <a:p>
            <a:pPr>
              <a:spcAft>
                <a:spcPts val="300"/>
              </a:spcAft>
            </a:pPr>
            <a:r>
              <a:rPr lang="en-US" sz="1000" dirty="0">
                <a:latin typeface="Times New Roman" panose="02020603050405020304" pitchFamily="18" charset="0"/>
                <a:cs typeface="Times New Roman" panose="02020603050405020304" pitchFamily="18" charset="0"/>
              </a:rPr>
              <a:t>In addition to these changes, Soldiers and leaders should be aware of the following:</a:t>
            </a:r>
          </a:p>
          <a:p>
            <a:pPr marL="171450" indent="-171450">
              <a:spcAft>
                <a:spcPts val="300"/>
              </a:spcAft>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All Active-duty Soldiers should take two ACFTs for data collection by 1 October 2021, while Reserve Component Soldiers should take at least one record ACFT before 1 October 2021. </a:t>
            </a:r>
          </a:p>
          <a:p>
            <a:pPr marL="171450" indent="-171450">
              <a:spcAft>
                <a:spcPts val="300"/>
              </a:spcAft>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The ACFT is a training requirement in Initial Military Training, but not a graduation requirement. </a:t>
            </a:r>
          </a:p>
          <a:p>
            <a:pPr marL="171450" indent="-171450">
              <a:spcAft>
                <a:spcPts val="300"/>
              </a:spcAft>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Soldiers with a permanent profile should execute any events their profile permits. Soldiers on a temporary profile that prevents a full six-event ACFT should recover, rehabilitate, recondition, and then complete a full ACFT.</a:t>
            </a:r>
          </a:p>
          <a:p>
            <a:pPr marL="171450" indent="-171450">
              <a:spcAft>
                <a:spcPts val="300"/>
              </a:spcAft>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During FY21, Soldiers attending institutional training courses that require a physical fitness test as an entrance requirement should use their last record APFT score. However, functional course commandants may continue to establish their own course-specific physical performance requirements.</a:t>
            </a:r>
          </a:p>
          <a:p>
            <a:pPr>
              <a:spcAft>
                <a:spcPts val="300"/>
              </a:spcAft>
            </a:pPr>
            <a:r>
              <a:rPr lang="en-US" sz="1000" dirty="0">
                <a:latin typeface="Times New Roman" panose="02020603050405020304" pitchFamily="18" charset="0"/>
                <a:cs typeface="Times New Roman" panose="02020603050405020304" pitchFamily="18" charset="0"/>
              </a:rPr>
              <a:t>The Army remains committed to the health and safety of Soldiers and encourages Soldiers to maintain physical fitness while continuing to follow COVID-19-related safety practices </a:t>
            </a:r>
            <a:r>
              <a:rPr lang="en-US" sz="900" dirty="0">
                <a:latin typeface="Times New Roman" panose="02020603050405020304" pitchFamily="18" charset="0"/>
                <a:cs typeface="Times New Roman" panose="02020603050405020304" pitchFamily="18" charset="0"/>
              </a:rPr>
              <a:t>(washing hands, maintaining social distancing, wearing masks). </a:t>
            </a:r>
          </a:p>
          <a:p>
            <a:pPr>
              <a:spcAft>
                <a:spcPts val="300"/>
              </a:spcAft>
            </a:pPr>
            <a:endParaRPr lang="en-US" sz="1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11311" y="969410"/>
            <a:ext cx="6858000" cy="584775"/>
          </a:xfrm>
          <a:prstGeom prst="rect">
            <a:avLst/>
          </a:prstGeom>
          <a:noFill/>
        </p:spPr>
        <p:txBody>
          <a:bodyPr wrap="square" rtlCol="0">
            <a:spAutoFit/>
          </a:bodyPr>
          <a:lstStyle/>
          <a:p>
            <a:pPr algn="ctr"/>
            <a:r>
              <a:rPr lang="en-US" sz="2000" dirty="0">
                <a:latin typeface="Franklin Gothic Demi" panose="020B0703020102020204" pitchFamily="34" charset="0"/>
              </a:rPr>
              <a:t>Update to the Army’s Combat Fitness Test — ACFT 3.0</a:t>
            </a:r>
          </a:p>
          <a:p>
            <a:pPr algn="ctr"/>
            <a:endParaRPr lang="en-US" sz="1100" dirty="0">
              <a:solidFill>
                <a:srgbClr val="FF0000"/>
              </a:solidFill>
              <a:latin typeface="Franklin Gothic Demi" panose="020B0703020102020204" pitchFamily="34"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1573" y="878274"/>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18727"/>
            <a:ext cx="1726050" cy="276999"/>
          </a:xfrm>
          <a:prstGeom prst="rect">
            <a:avLst/>
          </a:prstGeom>
        </p:spPr>
        <p:txBody>
          <a:bodyPr wrap="none">
            <a:spAutoFit/>
          </a:bodyPr>
          <a:lstStyle/>
          <a:p>
            <a:r>
              <a:rPr lang="en-US" sz="1200" b="1" dirty="0">
                <a:solidFill>
                  <a:srgbClr val="FFFF00"/>
                </a:solidFill>
              </a:rPr>
              <a:t>Volume 21-3, April 2021</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56611" y="8105118"/>
            <a:ext cx="710404" cy="899052"/>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00311" y="1514512"/>
            <a:ext cx="1856064" cy="1237995"/>
          </a:xfrm>
          <a:prstGeom prst="rect">
            <a:avLst/>
          </a:prstGeom>
        </p:spPr>
      </p:pic>
      <p:sp>
        <p:nvSpPr>
          <p:cNvPr id="26" name="Rounded Rectangle 25"/>
          <p:cNvSpPr/>
          <p:nvPr/>
        </p:nvSpPr>
        <p:spPr>
          <a:xfrm>
            <a:off x="4700179" y="3457523"/>
            <a:ext cx="1981168" cy="4538041"/>
          </a:xfrm>
          <a:prstGeom prst="roundRect">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4571023" y="3454176"/>
            <a:ext cx="2237399" cy="4970591"/>
          </a:xfrm>
          <a:prstGeom prst="rect">
            <a:avLst/>
          </a:prstGeom>
          <a:noFill/>
        </p:spPr>
        <p:txBody>
          <a:bodyPr wrap="square" rtlCol="0">
            <a:spAutoFit/>
          </a:bodyPr>
          <a:lstStyle/>
          <a:p>
            <a:pPr algn="ctr"/>
            <a:r>
              <a:rPr lang="en-US" sz="1100" b="1" dirty="0">
                <a:solidFill>
                  <a:srgbClr val="FF0000"/>
                </a:solidFill>
                <a:latin typeface="Franklin Gothic Book" panose="020B0503020102020204" pitchFamily="34" charset="0"/>
              </a:rPr>
              <a:t>Your Unit Name Here</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Commanding General</a:t>
            </a:r>
          </a:p>
          <a:p>
            <a:pPr algn="ctr"/>
            <a:r>
              <a:rPr lang="en-US" sz="900" b="1" dirty="0">
                <a:solidFill>
                  <a:srgbClr val="FF0000"/>
                </a:solidFill>
                <a:latin typeface="Franklin Gothic Book" panose="020B0503020102020204" pitchFamily="34" charset="0"/>
              </a:rPr>
              <a:t>MG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Sergeant Major</a:t>
            </a:r>
          </a:p>
          <a:p>
            <a:pPr algn="ctr"/>
            <a:r>
              <a:rPr lang="en-US" sz="900" b="1" dirty="0">
                <a:solidFill>
                  <a:srgbClr val="FF0000"/>
                </a:solidFill>
                <a:latin typeface="Franklin Gothic Book" panose="020B0503020102020204" pitchFamily="34" charset="0"/>
              </a:rPr>
              <a:t>CSM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Inspector General</a:t>
            </a:r>
          </a:p>
          <a:p>
            <a:pPr algn="ctr"/>
            <a:r>
              <a:rPr lang="en-US" sz="900" b="1" dirty="0">
                <a:solidFill>
                  <a:srgbClr val="FF0000"/>
                </a:solidFill>
                <a:latin typeface="Franklin Gothic Book" panose="020B0503020102020204" pitchFamily="34" charset="0"/>
              </a:rPr>
              <a:t>LTC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Inspector General NCOIC</a:t>
            </a:r>
          </a:p>
          <a:p>
            <a:pPr algn="ctr"/>
            <a:r>
              <a:rPr lang="en-US" sz="900" b="1" dirty="0">
                <a:solidFill>
                  <a:srgbClr val="FF0000"/>
                </a:solidFill>
                <a:latin typeface="Franklin Gothic Book" panose="020B0503020102020204" pitchFamily="34" charset="0"/>
              </a:rPr>
              <a:t>SGM Soldier Q. Public</a:t>
            </a:r>
          </a:p>
          <a:p>
            <a:pPr algn="ctr"/>
            <a:endParaRPr lang="en-US" sz="900" b="1" dirty="0">
              <a:solidFill>
                <a:srgbClr val="FF0000"/>
              </a:solidFill>
              <a:latin typeface="Franklin Gothic Book" panose="020B0503020102020204" pitchFamily="34" charset="0"/>
            </a:endParaRPr>
          </a:p>
          <a:p>
            <a:pPr algn="ctr"/>
            <a:r>
              <a:rPr lang="en-US" sz="900" b="1" dirty="0">
                <a:latin typeface="Franklin Gothic Book" panose="020B0503020102020204" pitchFamily="34" charset="0"/>
              </a:rPr>
              <a:t>IG Points of Contact</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 </a:t>
            </a:r>
            <a:r>
              <a:rPr lang="en-US" sz="900" b="1" dirty="0">
                <a:latin typeface="Franklin Gothic Book" panose="020B0503020102020204" pitchFamily="34" charset="0"/>
              </a:rPr>
              <a:t>IG Office</a:t>
            </a:r>
          </a:p>
          <a:p>
            <a:pPr algn="ctr"/>
            <a:r>
              <a:rPr lang="en-US" sz="900" b="1" dirty="0">
                <a:solidFill>
                  <a:srgbClr val="FF0000"/>
                </a:solidFill>
                <a:latin typeface="Franklin Gothic Book" panose="020B0503020102020204" pitchFamily="34" charset="0"/>
              </a:rPr>
              <a:t>Building 1234</a:t>
            </a:r>
          </a:p>
          <a:p>
            <a:pPr algn="ctr"/>
            <a:r>
              <a:rPr lang="en-US" sz="900" b="1" dirty="0">
                <a:solidFill>
                  <a:srgbClr val="FF0000"/>
                </a:solidFill>
                <a:latin typeface="Franklin Gothic Book" panose="020B0503020102020204" pitchFamily="34" charset="0"/>
              </a:rPr>
              <a:t>Hooah Drive</a:t>
            </a:r>
          </a:p>
          <a:p>
            <a:pPr algn="ctr"/>
            <a:r>
              <a:rPr lang="en-US" sz="900" b="1" dirty="0">
                <a:solidFill>
                  <a:srgbClr val="FF0000"/>
                </a:solidFill>
                <a:latin typeface="Franklin Gothic Book" panose="020B0503020102020204" pitchFamily="34" charset="0"/>
              </a:rPr>
              <a:t>Fort Swampy LA 55555</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Website</a:t>
            </a:r>
          </a:p>
          <a:p>
            <a:pPr algn="ctr"/>
            <a:r>
              <a:rPr lang="en-US" sz="900" b="1" dirty="0">
                <a:solidFill>
                  <a:srgbClr val="FF0000"/>
                </a:solidFill>
                <a:latin typeface="Franklin Gothic Book" panose="020B0503020102020204" pitchFamily="34" charset="0"/>
              </a:rPr>
              <a:t>http:\IG-bla-bla-bla.mil</a:t>
            </a:r>
          </a:p>
          <a:p>
            <a:pPr algn="ctr"/>
            <a:endParaRPr lang="en-US" sz="900" b="1" dirty="0">
              <a:solidFill>
                <a:srgbClr val="FF0000"/>
              </a:solidFill>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Office Email</a:t>
            </a:r>
          </a:p>
          <a:p>
            <a:pPr algn="ctr"/>
            <a:r>
              <a:rPr lang="en-US" sz="900" b="1" dirty="0">
                <a:solidFill>
                  <a:srgbClr val="FF0000"/>
                </a:solidFill>
                <a:latin typeface="Franklin Gothic Book" panose="020B0503020102020204" pitchFamily="34" charset="0"/>
              </a:rPr>
              <a:t>IG-bla-bla@mail.mil</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Hotline</a:t>
            </a:r>
          </a:p>
          <a:p>
            <a:pPr algn="ctr"/>
            <a:r>
              <a:rPr lang="en-US" sz="900" b="1" dirty="0">
                <a:solidFill>
                  <a:srgbClr val="FF0000"/>
                </a:solidFill>
                <a:latin typeface="Franklin Gothic Book" panose="020B0503020102020204" pitchFamily="34" charset="0"/>
              </a:rPr>
              <a:t>555-555-5555</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 </a:t>
            </a:r>
            <a:r>
              <a:rPr lang="en-US" sz="900" b="1" dirty="0">
                <a:latin typeface="Franklin Gothic Book" panose="020B0503020102020204" pitchFamily="34" charset="0"/>
              </a:rPr>
              <a:t>IG Office</a:t>
            </a:r>
          </a:p>
          <a:p>
            <a:pPr algn="ctr"/>
            <a:r>
              <a:rPr lang="en-US" sz="900" b="1" dirty="0">
                <a:solidFill>
                  <a:srgbClr val="FF0000"/>
                </a:solidFill>
                <a:latin typeface="Franklin Gothic Book" panose="020B0503020102020204" pitchFamily="34" charset="0"/>
              </a:rPr>
              <a:t>555-555-5555</a:t>
            </a:r>
          </a:p>
          <a:p>
            <a:pPr algn="ctr"/>
            <a:endParaRPr lang="en-US" sz="1000" dirty="0">
              <a:solidFill>
                <a:srgbClr val="FF0000"/>
              </a:solidFill>
              <a:latin typeface="Franklin Gothic Book" panose="020B0503020102020204" pitchFamily="34" charset="0"/>
            </a:endParaRPr>
          </a:p>
          <a:p>
            <a:pPr algn="ctr"/>
            <a:endParaRPr lang="en-US" sz="1000" dirty="0">
              <a:latin typeface="Franklin Gothic Book" panose="020B0503020102020204" pitchFamily="34" charset="0"/>
            </a:endParaRPr>
          </a:p>
        </p:txBody>
      </p:sp>
      <p:cxnSp>
        <p:nvCxnSpPr>
          <p:cNvPr id="28" name="Straight Connector 27"/>
          <p:cNvCxnSpPr/>
          <p:nvPr/>
        </p:nvCxnSpPr>
        <p:spPr>
          <a:xfrm>
            <a:off x="4704476" y="5385314"/>
            <a:ext cx="197049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40632" y="7971033"/>
            <a:ext cx="3580111" cy="1118255"/>
          </a:xfrm>
          <a:prstGeom prst="rect">
            <a:avLst/>
          </a:prstGeom>
          <a:solidFill>
            <a:srgbClr val="FFC000"/>
          </a:solidFill>
          <a:ln w="19050">
            <a:solidFill>
              <a:schemeClr val="tx1"/>
            </a:solidFill>
          </a:ln>
        </p:spPr>
        <p:txBody>
          <a:bodyPr wrap="square" rtlCol="0">
            <a:spAutoFit/>
          </a:bodyPr>
          <a:lstStyle/>
          <a:p>
            <a:pPr>
              <a:lnSpc>
                <a:spcPts val="1000"/>
              </a:lnSpc>
            </a:pPr>
            <a:r>
              <a:rPr lang="en-US" sz="800" b="1" u="sng" dirty="0">
                <a:latin typeface="Times New Roman" panose="02020603050405020304" pitchFamily="18" charset="0"/>
                <a:cs typeface="Times New Roman" panose="02020603050405020304" pitchFamily="18" charset="0"/>
              </a:rPr>
              <a:t>References</a:t>
            </a:r>
          </a:p>
          <a:p>
            <a:pPr>
              <a:lnSpc>
                <a:spcPts val="1000"/>
              </a:lnSpc>
            </a:pPr>
            <a:r>
              <a:rPr lang="en-US" sz="800" dirty="0">
                <a:latin typeface="Times New Roman" panose="02020603050405020304" pitchFamily="18" charset="0"/>
                <a:cs typeface="Times New Roman" panose="02020603050405020304" pitchFamily="18" charset="0"/>
              </a:rPr>
              <a:t>SMA Sends (ACFT), 22 March 2021.</a:t>
            </a:r>
          </a:p>
          <a:p>
            <a:pPr>
              <a:lnSpc>
                <a:spcPts val="1000"/>
              </a:lnSpc>
            </a:pPr>
            <a:r>
              <a:rPr lang="en-US" sz="800" dirty="0">
                <a:latin typeface="Times New Roman" panose="02020603050405020304" pitchFamily="18" charset="0"/>
                <a:cs typeface="Times New Roman" panose="02020603050405020304" pitchFamily="18" charset="0"/>
              </a:rPr>
              <a:t>Army Directive 2020-06 (Army Combat Fitness Test), 12 June 2020.</a:t>
            </a:r>
          </a:p>
          <a:p>
            <a:pPr>
              <a:lnSpc>
                <a:spcPts val="1000"/>
              </a:lnSpc>
            </a:pPr>
            <a:r>
              <a:rPr lang="en-US" sz="800" dirty="0">
                <a:latin typeface="Times New Roman" panose="02020603050405020304" pitchFamily="18" charset="0"/>
                <a:cs typeface="Times New Roman" panose="02020603050405020304" pitchFamily="18" charset="0"/>
              </a:rPr>
              <a:t>HQDA EXORD 219-18 (Army Combat Fitness Test), 13 July 2018, and associated FRAGOs)</a:t>
            </a:r>
          </a:p>
          <a:p>
            <a:pPr>
              <a:lnSpc>
                <a:spcPts val="1000"/>
              </a:lnSpc>
            </a:pPr>
            <a:r>
              <a:rPr lang="en-US" sz="800" b="1" u="sng" dirty="0">
                <a:latin typeface="Times New Roman" panose="02020603050405020304" pitchFamily="18" charset="0"/>
                <a:cs typeface="Times New Roman" panose="02020603050405020304" pitchFamily="18" charset="0"/>
              </a:rPr>
              <a:t>Resources </a:t>
            </a:r>
          </a:p>
          <a:p>
            <a:pPr>
              <a:lnSpc>
                <a:spcPts val="1000"/>
              </a:lnSpc>
            </a:pPr>
            <a:r>
              <a:rPr lang="en-US" sz="800" dirty="0">
                <a:latin typeface="Times New Roman" panose="02020603050405020304" pitchFamily="18" charset="0"/>
                <a:cs typeface="Times New Roman" panose="02020603050405020304" pitchFamily="18" charset="0"/>
                <a:hlinkClick r:id="rId6"/>
              </a:rPr>
              <a:t>www.army.mil/ACFT</a:t>
            </a:r>
            <a:endParaRPr lang="en-US" sz="800" dirty="0">
              <a:latin typeface="Times New Roman" panose="02020603050405020304" pitchFamily="18" charset="0"/>
              <a:cs typeface="Times New Roman" panose="02020603050405020304" pitchFamily="18" charset="0"/>
            </a:endParaRPr>
          </a:p>
          <a:p>
            <a:pPr>
              <a:lnSpc>
                <a:spcPts val="1000"/>
              </a:lnSpc>
            </a:pPr>
            <a:r>
              <a:rPr lang="en-US" sz="800" dirty="0">
                <a:latin typeface="Times New Roman" panose="02020603050405020304" pitchFamily="18" charset="0"/>
                <a:cs typeface="Times New Roman" panose="02020603050405020304" pitchFamily="18" charset="0"/>
              </a:rPr>
              <a:t>ACFT PRT App (Available on Android and </a:t>
            </a:r>
            <a:r>
              <a:rPr lang="en-US" sz="800" dirty="0" err="1">
                <a:latin typeface="Times New Roman" panose="02020603050405020304" pitchFamily="18" charset="0"/>
                <a:cs typeface="Times New Roman" panose="02020603050405020304" pitchFamily="18" charset="0"/>
              </a:rPr>
              <a:t>iOs</a:t>
            </a:r>
            <a:r>
              <a:rPr lang="en-US" sz="800" dirty="0">
                <a:latin typeface="Times New Roman" panose="02020603050405020304" pitchFamily="18" charset="0"/>
                <a:cs typeface="Times New Roman" panose="02020603050405020304" pitchFamily="18" charset="0"/>
              </a:rPr>
              <a:t>).</a:t>
            </a:r>
          </a:p>
        </p:txBody>
      </p:sp>
      <p:sp>
        <p:nvSpPr>
          <p:cNvPr id="16" name="TextBox 15"/>
          <p:cNvSpPr txBox="1"/>
          <p:nvPr/>
        </p:nvSpPr>
        <p:spPr>
          <a:xfrm>
            <a:off x="4465876" y="2724845"/>
            <a:ext cx="2513830" cy="584775"/>
          </a:xfrm>
          <a:prstGeom prst="rect">
            <a:avLst/>
          </a:prstGeom>
          <a:noFill/>
        </p:spPr>
        <p:txBody>
          <a:bodyPr wrap="none" rtlCol="0">
            <a:spAutoFit/>
          </a:bodyPr>
          <a:lstStyle/>
          <a:p>
            <a:r>
              <a:rPr lang="en-US" sz="800" i="1" dirty="0">
                <a:latin typeface="Times New Roman" panose="02020603050405020304" pitchFamily="18" charset="0"/>
                <a:cs typeface="Times New Roman" panose="02020603050405020304" pitchFamily="18" charset="0"/>
              </a:rPr>
              <a:t>Sgt. Henry Lugo, a human resources specialist assigned </a:t>
            </a:r>
          </a:p>
          <a:p>
            <a:r>
              <a:rPr lang="en-US" sz="800" i="1" dirty="0">
                <a:latin typeface="Times New Roman" panose="02020603050405020304" pitchFamily="18" charset="0"/>
                <a:cs typeface="Times New Roman" panose="02020603050405020304" pitchFamily="18" charset="0"/>
              </a:rPr>
              <a:t>to 3rd IBCT, 25th Infantry Division, conducts the newly</a:t>
            </a:r>
          </a:p>
          <a:p>
            <a:r>
              <a:rPr lang="en-US" sz="800" i="1" dirty="0">
                <a:latin typeface="Times New Roman" panose="02020603050405020304" pitchFamily="18" charset="0"/>
                <a:cs typeface="Times New Roman" panose="02020603050405020304" pitchFamily="18" charset="0"/>
              </a:rPr>
              <a:t> revised plank event while taking the ACFT at </a:t>
            </a:r>
          </a:p>
          <a:p>
            <a:r>
              <a:rPr lang="en-US" sz="800" i="1" dirty="0">
                <a:latin typeface="Times New Roman" panose="02020603050405020304" pitchFamily="18" charset="0"/>
                <a:cs typeface="Times New Roman" panose="02020603050405020304" pitchFamily="18" charset="0"/>
              </a:rPr>
              <a:t>Schofield Barracks, Hawaii on March 24, 2021</a:t>
            </a:r>
          </a:p>
        </p:txBody>
      </p:sp>
      <p:pic>
        <p:nvPicPr>
          <p:cNvPr id="19" name="Picture 18">
            <a:extLst>
              <a:ext uri="{FF2B5EF4-FFF2-40B4-BE49-F238E27FC236}">
                <a16:creationId xmlns:a16="http://schemas.microsoft.com/office/drawing/2014/main" id="{C372E1F4-1906-4F21-B2FE-E19831FAED6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25466" y="8108420"/>
            <a:ext cx="761794" cy="761794"/>
          </a:xfrm>
          <a:prstGeom prst="rect">
            <a:avLst/>
          </a:prstGeom>
          <a:ln>
            <a:solidFill>
              <a:schemeClr val="tx1"/>
            </a:solidFill>
          </a:ln>
        </p:spPr>
      </p:pic>
      <p:sp>
        <p:nvSpPr>
          <p:cNvPr id="20" name="TextBox 19">
            <a:extLst>
              <a:ext uri="{FF2B5EF4-FFF2-40B4-BE49-F238E27FC236}">
                <a16:creationId xmlns:a16="http://schemas.microsoft.com/office/drawing/2014/main" id="{487AC2FA-7AB5-4380-9F0C-8D6EE00FF45B}"/>
              </a:ext>
            </a:extLst>
          </p:cNvPr>
          <p:cNvSpPr txBox="1"/>
          <p:nvPr/>
        </p:nvSpPr>
        <p:spPr>
          <a:xfrm>
            <a:off x="4773068" y="8855550"/>
            <a:ext cx="866589" cy="276999"/>
          </a:xfrm>
          <a:prstGeom prst="rect">
            <a:avLst/>
          </a:prstGeom>
          <a:noFill/>
        </p:spPr>
        <p:txBody>
          <a:bodyPr wrap="square" rtlCol="0">
            <a:spAutoFit/>
          </a:bodyPr>
          <a:lstStyle/>
          <a:p>
            <a:pPr algn="ctr"/>
            <a:r>
              <a:rPr lang="en-US" sz="1200" dirty="0"/>
              <a:t>ig.army.mil</a:t>
            </a:r>
          </a:p>
        </p:txBody>
      </p:sp>
    </p:spTree>
    <p:extLst>
      <p:ext uri="{BB962C8B-B14F-4D97-AF65-F5344CB8AC3E}">
        <p14:creationId xmlns:p14="http://schemas.microsoft.com/office/powerpoint/2010/main" val="3820928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29FC6C140FFA4898868C0AB3B9D3AB" ma:contentTypeVersion="7" ma:contentTypeDescription="Create a new document." ma:contentTypeScope="" ma:versionID="6ce0b7b1fce3487efa726ad3eb4fe992">
  <xsd:schema xmlns:xsd="http://www.w3.org/2001/XMLSchema" xmlns:xs="http://www.w3.org/2001/XMLSchema" xmlns:p="http://schemas.microsoft.com/office/2006/metadata/properties" xmlns:ns2="c617c7bc-acba-41a0-a6b5-f9ed8c5afd2b" targetNamespace="http://schemas.microsoft.com/office/2006/metadata/properties" ma:root="true" ma:fieldsID="a4d9f305d05abb21d38e929486e82f94" ns2:_="">
    <xsd:import namespace="c617c7bc-acba-41a0-a6b5-f9ed8c5afd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17c7bc-acba-41a0-a6b5-f9ed8c5afd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C99B22-EF19-4D63-970C-AD43BEE97BD6}">
  <ds:schemaRefs>
    <ds:schemaRef ds:uri="http://schemas.microsoft.com/sharepoint/v3/contenttype/forms"/>
  </ds:schemaRefs>
</ds:datastoreItem>
</file>

<file path=customXml/itemProps2.xml><?xml version="1.0" encoding="utf-8"?>
<ds:datastoreItem xmlns:ds="http://schemas.openxmlformats.org/officeDocument/2006/customXml" ds:itemID="{B4ECA041-1EAF-4B39-827F-278B7B9AEE21}">
  <ds:schemaRefs>
    <ds:schemaRef ds:uri="ad3df70a-c192-4aa9-b0ea-dc5c479a5aef"/>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ee8c200f-5b40-4309-82ff-5af4db5b084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432414A-2300-4521-AB7A-B4ED318520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17c7bc-acba-41a0-a6b5-f9ed8c5afd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13933</TotalTime>
  <Words>720</Words>
  <Application>Microsoft Office PowerPoint</Application>
  <PresentationFormat>Letter Paper (8.5x11 in)</PresentationFormat>
  <Paragraphs>98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178</cp:revision>
  <cp:lastPrinted>2017-02-28T18:10:20Z</cp:lastPrinted>
  <dcterms:created xsi:type="dcterms:W3CDTF">2017-02-16T17:34:53Z</dcterms:created>
  <dcterms:modified xsi:type="dcterms:W3CDTF">2022-10-24T17:26:38Z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0x0101009629FC6C140FFA4898868C0AB3B9D3AB</vt:lpwstr>
  </property>
  <property fmtid="{D5CDD505-2E9C-101B-9397-08002B2CF9AE}" pid="3" name="_dlc_DocIdItemGuid">
    <vt:lpwstr>4e13d2a9-3c10-4003-8cce-2707f4e0a4b1</vt:lpwstr>
  </property>
</Properties>
</file>